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ocrating.com/school_catchment_areas.aspx?lat=51.43469&amp;lng=-0.5455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f3bb9797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f3bb979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This is a visualisation by an Engineeer named Eva Estarada Adler which highlights the dip in consumer spending in hotel in the Montreal area from 2018 to 2021 </a:t>
            </a:r>
            <a:endParaRPr/>
          </a:p>
          <a:p>
            <a:pPr indent="-298450" lvl="0" marL="457200" rtl="0" algn="l">
              <a:spcBef>
                <a:spcPts val="0"/>
              </a:spcBef>
              <a:spcAft>
                <a:spcPts val="0"/>
              </a:spcAft>
              <a:buSzPts val="1100"/>
              <a:buAutoNum type="arabicPeriod"/>
            </a:pPr>
            <a:r>
              <a:rPr lang="en"/>
              <a:t>We like the technical choices of this map visualisation since not only does it provide the hot spots of where people spend their money on hotel It also provide  a time stampt at the bottom, where people can view the amount spend on different point of times </a:t>
            </a:r>
            <a:endParaRPr/>
          </a:p>
          <a:p>
            <a:pPr indent="-298450" lvl="0" marL="457200" rtl="0" algn="l">
              <a:spcBef>
                <a:spcPts val="0"/>
              </a:spcBef>
              <a:spcAft>
                <a:spcPts val="0"/>
              </a:spcAft>
              <a:buSzPts val="1100"/>
              <a:buAutoNum type="arabicPeriod"/>
            </a:pPr>
            <a:r>
              <a:rPr lang="en"/>
              <a:t>We feel that adding a time stampt will give our project a greater depth as we can see when school are developed and how the amount of crimes comitted in the area react accordingly</a:t>
            </a:r>
            <a:endParaRPr/>
          </a:p>
          <a:p>
            <a:pPr indent="-298450" lvl="0" marL="457200" rtl="0" algn="l">
              <a:spcBef>
                <a:spcPts val="0"/>
              </a:spcBef>
              <a:spcAft>
                <a:spcPts val="0"/>
              </a:spcAft>
              <a:buSzPts val="1100"/>
              <a:buAutoNum type="arabicPeriod"/>
            </a:pPr>
            <a:r>
              <a:rPr lang="en"/>
              <a:t>Thus if we can pull it off adding a time stampt will give our project a greater depth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f3bb979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f3bb979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Potential coding bugs are always relevant in a coding project </a:t>
            </a:r>
            <a:endParaRPr/>
          </a:p>
          <a:p>
            <a:pPr indent="-298450" lvl="0" marL="457200" rtl="0" algn="l">
              <a:spcBef>
                <a:spcPts val="0"/>
              </a:spcBef>
              <a:spcAft>
                <a:spcPts val="0"/>
              </a:spcAft>
              <a:buSzPts val="1100"/>
              <a:buAutoNum type="arabicPeriod"/>
            </a:pPr>
            <a:r>
              <a:rPr lang="en"/>
              <a:t>Where the last problem may include the way in which the crimes are being reported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b44aa0c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b44aa0c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b44aa0c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b44aa0c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Reasons for this inequality of data might be deeper than just different areas have lower crime rates, reports have also shown that police have been staying at the same place for a long period of time waiting for crime to happened, while other areas may not be monitored as heavily PREDICTIVE POLICING </a:t>
            </a:r>
            <a:endParaRPr/>
          </a:p>
          <a:p>
            <a:pPr indent="-298450" lvl="0" marL="457200" rtl="0" algn="l">
              <a:spcBef>
                <a:spcPts val="0"/>
              </a:spcBef>
              <a:spcAft>
                <a:spcPts val="0"/>
              </a:spcAft>
              <a:buSzPts val="1100"/>
              <a:buAutoNum type="arabicPeriod"/>
            </a:pPr>
            <a:r>
              <a:rPr lang="en"/>
              <a:t>Because of this we have to be really careful in reporting the data and make sure that we represent the people in the data as the link shows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f3bb979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f3bb979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With task </a:t>
            </a:r>
            <a:r>
              <a:rPr lang="en"/>
              <a:t>distribution</a:t>
            </a:r>
            <a:r>
              <a:rPr lang="en"/>
              <a:t> we </a:t>
            </a:r>
            <a:r>
              <a:rPr lang="en"/>
              <a:t>really</a:t>
            </a:r>
            <a:r>
              <a:rPr lang="en"/>
              <a:t> just spread it on based what each of us is comfortable with</a:t>
            </a:r>
            <a:endParaRPr/>
          </a:p>
          <a:p>
            <a:pPr indent="-298450" lvl="0" marL="457200" rtl="0" algn="l">
              <a:spcBef>
                <a:spcPts val="0"/>
              </a:spcBef>
              <a:spcAft>
                <a:spcPts val="0"/>
              </a:spcAft>
              <a:buSzPts val="1100"/>
              <a:buAutoNum type="arabicPeriod"/>
            </a:pPr>
            <a:r>
              <a:rPr lang="en"/>
              <a:t>Gus for example goes to a school in the UK and several other countries like South Africa and Kenya thus we feel like he has a vasst understanding on the education system and will be the best at looking at the data </a:t>
            </a:r>
            <a:endParaRPr/>
          </a:p>
          <a:p>
            <a:pPr indent="-298450" lvl="0" marL="457200" rtl="0" algn="l">
              <a:spcBef>
                <a:spcPts val="0"/>
              </a:spcBef>
              <a:spcAft>
                <a:spcPts val="0"/>
              </a:spcAft>
              <a:buSzPts val="1100"/>
              <a:buAutoNum type="arabicPeriod"/>
            </a:pPr>
            <a:r>
              <a:rPr lang="en"/>
              <a:t>Whereas Jay is the most comfortable with coding out of the three of use, where </a:t>
            </a:r>
            <a:r>
              <a:rPr lang="en"/>
              <a:t>obviously</a:t>
            </a:r>
            <a:r>
              <a:rPr lang="en"/>
              <a:t> </a:t>
            </a:r>
            <a:r>
              <a:rPr lang="en"/>
              <a:t>each</a:t>
            </a:r>
            <a:r>
              <a:rPr lang="en"/>
              <a:t> of us will contribute to the code we will follow his guidance on how to do it </a:t>
            </a:r>
            <a:endParaRPr/>
          </a:p>
          <a:p>
            <a:pPr indent="-298450" lvl="0" marL="457200" rtl="0" algn="l">
              <a:spcBef>
                <a:spcPts val="0"/>
              </a:spcBef>
              <a:spcAft>
                <a:spcPts val="0"/>
              </a:spcAft>
              <a:buSzPts val="1100"/>
              <a:buAutoNum type="arabicPeriod"/>
            </a:pPr>
            <a:r>
              <a:rPr lang="en"/>
              <a:t>With myself, approaching this project as an international student I’m Just interested in how the police system works In the UK and how they report their data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f3bb97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f3bb97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The topic that we will be researching will be the correlation between crime and the rates of education throughout surrey. We will be looking at the ofsted reports of schools around areas of surrey. Ofstead is a government service which rates and reviews public schools across the country. Rating them from excellent to inadequate. We will be comparing the rating of these schools compared to crime rates in areas around the schools. We will be looking at the crime rates through a government providing information of crime rates throughout surrey. As university students in Egham, crime and education levels throughout Surrey are important, as they impact their everyday lives.  Our project will show an interactive map of Surrey where the viewer can see different parts of the county so they can see if there is any correlation between the standards of schools and crime. The website will also have text and other information including a key to understand the ofsted rating of schools. This shows the important information needed to understand our project on crime and schools across Surrey.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f3bb979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f3bb979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will be using two data sets, as seen below. The first data set can be found on the surrey police website. This will help for our project as this can show crime rates in areas, it shows what the crime that has been </a:t>
            </a:r>
            <a:r>
              <a:rPr lang="en">
                <a:solidFill>
                  <a:schemeClr val="dk1"/>
                </a:solidFill>
              </a:rPr>
              <a:t>committed</a:t>
            </a:r>
            <a:r>
              <a:rPr lang="en">
                <a:solidFill>
                  <a:schemeClr val="dk1"/>
                </a:solidFill>
              </a:rPr>
              <a:t>, the location and time when the </a:t>
            </a:r>
            <a:r>
              <a:rPr lang="en">
                <a:solidFill>
                  <a:schemeClr val="dk1"/>
                </a:solidFill>
              </a:rPr>
              <a:t>incident</a:t>
            </a:r>
            <a:r>
              <a:rPr lang="en">
                <a:solidFill>
                  <a:schemeClr val="dk1"/>
                </a:solidFill>
              </a:rPr>
              <a:t> happened. This is important as this allows us to compare against the levels of education in the area.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As well as this, we will be using ofsted reports. These reports look like this. As said before. These reports rate schools from excellent to inadequate. The school is rated on different aspects of the school not just education. They can be rated on </a:t>
            </a:r>
            <a:r>
              <a:rPr lang="en">
                <a:solidFill>
                  <a:schemeClr val="dk1"/>
                </a:solidFill>
              </a:rPr>
              <a:t>inclusitity just for example.</a:t>
            </a:r>
            <a:r>
              <a:rPr lang="en">
                <a:solidFill>
                  <a:schemeClr val="dk1"/>
                </a:solidFill>
              </a:rPr>
              <a:t> This will help to understand the education levels and standard of schools in areas around surrey so we can compare them to crime rate so we can see if </a:t>
            </a:r>
            <a:r>
              <a:rPr lang="en">
                <a:solidFill>
                  <a:schemeClr val="dk1"/>
                </a:solidFill>
              </a:rPr>
              <a:t>there</a:t>
            </a:r>
            <a:r>
              <a:rPr lang="en">
                <a:solidFill>
                  <a:schemeClr val="dk1"/>
                </a:solidFill>
              </a:rPr>
              <a:t> is any correlation between the two.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https://www.locrating.com/school_catchment_areas.aspx?lat=51.43469&amp;lng=-0.54559</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f3bb979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f3bb979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 quote I found that relates to our project, was found in the report  ‘What would a feminist open source investigation look like?’ By Sophie Dyer and Gabriela Ivens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quote states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“Outwardly, the language of verifcation matters greatly because of its effect on the integrity and persuasiveness of an investigation’s fndings. As such, it should be treated with extreme care.”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shows that the language being used on a research project can change outcomes and perceptions of the project, so it is important to be clear while doing research and presenting the project.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This relates to the project that we have been doing. One issue that we might face is how we group schools and crime reports together with police reports and the ofsted reports might use different mapping systems and therefore making it tricky to compare an area. For example the school report could say one senior school is inside Guilford while the police report could say the area with the school is outside guilford. This shows why it is important to use clear language when conducting our findings and making our report. This is all important to have a accurate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f3bb979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f3bb979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f3bb979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f3bb979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f3bb979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f3bb979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b44aa07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b44aa07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10087d3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10087d3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police.uk/pu/your-area/surrey-police/englefield-green/?yourlocalpolicingteam=about-us&amp;tab=statistics" TargetMode="External"/><Relationship Id="rId4" Type="http://schemas.openxmlformats.org/officeDocument/2006/relationships/hyperlink" Target="https://reports.ofsted.gov.uk/search?q=&amp;location=Egham+TW20%2C+UK&amp;lat=51.4243812&amp;lon=-0.5586007&amp;radius=3&amp;level_1_types=0" TargetMode="External"/><Relationship Id="rId5" Type="http://schemas.openxmlformats.org/officeDocument/2006/relationships/image" Target="../media/image14.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98050" y="227350"/>
            <a:ext cx="8520600" cy="161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Surrey Through The Lens of Crime and Schools </a:t>
            </a:r>
            <a:endParaRPr/>
          </a:p>
        </p:txBody>
      </p:sp>
      <p:sp>
        <p:nvSpPr>
          <p:cNvPr id="55" name="Google Shape;55;p13"/>
          <p:cNvSpPr txBox="1"/>
          <p:nvPr>
            <p:ph idx="1" type="subTitle"/>
          </p:nvPr>
        </p:nvSpPr>
        <p:spPr>
          <a:xfrm>
            <a:off x="-1032475" y="1731800"/>
            <a:ext cx="6028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Gus, Bintang and Jay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98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Choices and Influences </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5" name="Google Shape;115;p22"/>
          <p:cNvPicPr preferRelativeResize="0"/>
          <p:nvPr/>
        </p:nvPicPr>
        <p:blipFill>
          <a:blip r:embed="rId3">
            <a:alphaModFix/>
          </a:blip>
          <a:stretch>
            <a:fillRect/>
          </a:stretch>
        </p:blipFill>
        <p:spPr>
          <a:xfrm>
            <a:off x="383875" y="1359875"/>
            <a:ext cx="7959276" cy="3615751"/>
          </a:xfrm>
          <a:prstGeom prst="rect">
            <a:avLst/>
          </a:prstGeom>
          <a:noFill/>
          <a:ln>
            <a:noFill/>
          </a:ln>
        </p:spPr>
      </p:pic>
      <p:sp>
        <p:nvSpPr>
          <p:cNvPr id="116" name="Google Shape;116;p22"/>
          <p:cNvSpPr txBox="1"/>
          <p:nvPr/>
        </p:nvSpPr>
        <p:spPr>
          <a:xfrm>
            <a:off x="564300" y="638300"/>
            <a:ext cx="78447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Issues of the project </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Potential coding bugs </a:t>
            </a:r>
            <a:endParaRPr/>
          </a:p>
          <a:p>
            <a:pPr indent="-342900" lvl="0" marL="457200" rtl="0" algn="l">
              <a:spcBef>
                <a:spcPts val="0"/>
              </a:spcBef>
              <a:spcAft>
                <a:spcPts val="0"/>
              </a:spcAft>
              <a:buSzPts val="1800"/>
              <a:buChar char="-"/>
            </a:pPr>
            <a:r>
              <a:rPr lang="en"/>
              <a:t>Some areas are reportedly more than others </a:t>
            </a:r>
            <a:endParaRPr/>
          </a:p>
          <a:p>
            <a:pPr indent="-342900" lvl="0" marL="457200" rtl="0" algn="l">
              <a:spcBef>
                <a:spcPts val="0"/>
              </a:spcBef>
              <a:spcAft>
                <a:spcPts val="0"/>
              </a:spcAft>
              <a:buSzPts val="1800"/>
              <a:buChar char="-"/>
            </a:pPr>
            <a:r>
              <a:rPr lang="en"/>
              <a:t>Predictive Policing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883225"/>
            <a:ext cx="5550600" cy="13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 name="Google Shape;128;p24"/>
          <p:cNvSpPr txBox="1"/>
          <p:nvPr>
            <p:ph idx="1" type="body"/>
          </p:nvPr>
        </p:nvSpPr>
        <p:spPr>
          <a:xfrm>
            <a:off x="9334475" y="-2155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4"/>
          <p:cNvPicPr preferRelativeResize="0"/>
          <p:nvPr/>
        </p:nvPicPr>
        <p:blipFill>
          <a:blip r:embed="rId3">
            <a:alphaModFix/>
          </a:blip>
          <a:stretch>
            <a:fillRect/>
          </a:stretch>
        </p:blipFill>
        <p:spPr>
          <a:xfrm>
            <a:off x="0" y="0"/>
            <a:ext cx="8944850" cy="559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Distribution </a:t>
            </a:r>
            <a:endParaRPr/>
          </a:p>
          <a:p>
            <a:pPr indent="0" lvl="0" marL="0" rtl="0" algn="l">
              <a:spcBef>
                <a:spcPts val="0"/>
              </a:spcBef>
              <a:spcAft>
                <a:spcPts val="0"/>
              </a:spcAft>
              <a:buNone/>
            </a:pPr>
            <a:r>
              <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Gus - School Data Research </a:t>
            </a:r>
            <a:endParaRPr/>
          </a:p>
          <a:p>
            <a:pPr indent="0" lvl="0" marL="0" rtl="0" algn="l">
              <a:spcBef>
                <a:spcPts val="1200"/>
              </a:spcBef>
              <a:spcAft>
                <a:spcPts val="0"/>
              </a:spcAft>
              <a:buNone/>
            </a:pPr>
            <a:r>
              <a:rPr lang="en"/>
              <a:t>Bintang - Police Data Research </a:t>
            </a:r>
            <a:endParaRPr/>
          </a:p>
          <a:p>
            <a:pPr indent="0" lvl="0" marL="0" rtl="0" algn="l">
              <a:spcBef>
                <a:spcPts val="1200"/>
              </a:spcBef>
              <a:spcAft>
                <a:spcPts val="1200"/>
              </a:spcAft>
              <a:buNone/>
            </a:pPr>
            <a:r>
              <a:rPr lang="en"/>
              <a:t>Jay - Coding and Design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t>Background to the topic / question you are researching through your visualisation.</a:t>
            </a:r>
            <a:endParaRPr b="1" sz="1800"/>
          </a:p>
          <a:p>
            <a:pPr indent="0" lvl="0" marL="0" rtl="0" algn="l">
              <a:spcBef>
                <a:spcPts val="1200"/>
              </a:spcBef>
              <a:spcAft>
                <a:spcPts val="0"/>
              </a:spcAft>
              <a:buNone/>
            </a:pPr>
            <a:r>
              <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1400">
                <a:solidFill>
                  <a:schemeClr val="dk1"/>
                </a:solidFill>
              </a:rPr>
              <a:t>The topic that we will be researching will be the correlation between crime and the rates of education throughout surrey.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Ofstead is a government service which rates and reviews public schools across the country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Rating them from excellent to inadequate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will be looking at the crime rates through a government providing information of crime rates through surrey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Our project will show an interactive map of Surrey where the viewer can see different parts of the county so they can see if there is any correlation between the standards of schools and crime.</a:t>
            </a:r>
            <a:endParaRPr sz="1400">
              <a:solidFill>
                <a:schemeClr val="dk1"/>
              </a:solidFill>
            </a:endParaRPr>
          </a:p>
        </p:txBody>
      </p:sp>
      <p:pic>
        <p:nvPicPr>
          <p:cNvPr id="62" name="Google Shape;62;p14"/>
          <p:cNvPicPr preferRelativeResize="0"/>
          <p:nvPr/>
        </p:nvPicPr>
        <p:blipFill>
          <a:blip r:embed="rId3">
            <a:alphaModFix/>
          </a:blip>
          <a:stretch>
            <a:fillRect/>
          </a:stretch>
        </p:blipFill>
        <p:spPr>
          <a:xfrm>
            <a:off x="459450" y="3452550"/>
            <a:ext cx="2644600" cy="1487601"/>
          </a:xfrm>
          <a:prstGeom prst="rect">
            <a:avLst/>
          </a:prstGeom>
          <a:noFill/>
          <a:ln>
            <a:noFill/>
          </a:ln>
        </p:spPr>
      </p:pic>
      <p:pic>
        <p:nvPicPr>
          <p:cNvPr id="63" name="Google Shape;63;p14"/>
          <p:cNvPicPr preferRelativeResize="0"/>
          <p:nvPr/>
        </p:nvPicPr>
        <p:blipFill>
          <a:blip r:embed="rId4">
            <a:alphaModFix/>
          </a:blip>
          <a:stretch>
            <a:fillRect/>
          </a:stretch>
        </p:blipFill>
        <p:spPr>
          <a:xfrm>
            <a:off x="6689930" y="3420549"/>
            <a:ext cx="1625974" cy="1551599"/>
          </a:xfrm>
          <a:prstGeom prst="rect">
            <a:avLst/>
          </a:prstGeom>
          <a:noFill/>
          <a:ln>
            <a:noFill/>
          </a:ln>
        </p:spPr>
      </p:pic>
      <p:pic>
        <p:nvPicPr>
          <p:cNvPr id="64" name="Google Shape;64;p14"/>
          <p:cNvPicPr preferRelativeResize="0"/>
          <p:nvPr/>
        </p:nvPicPr>
        <p:blipFill>
          <a:blip r:embed="rId5">
            <a:alphaModFix/>
          </a:blip>
          <a:stretch>
            <a:fillRect/>
          </a:stretch>
        </p:blipFill>
        <p:spPr>
          <a:xfrm>
            <a:off x="3893552" y="3420550"/>
            <a:ext cx="1675914" cy="155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datasets we will be working on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3063">
                <a:solidFill>
                  <a:schemeClr val="dk1"/>
                </a:solidFill>
              </a:rPr>
              <a:t>Introduce the dataset you will be working with.</a:t>
            </a:r>
            <a:endParaRPr sz="3063">
              <a:solidFill>
                <a:schemeClr val="dk1"/>
              </a:solidFill>
            </a:endParaRPr>
          </a:p>
          <a:p>
            <a:pPr indent="-350169" lvl="0" marL="457200" rtl="0" algn="l">
              <a:spcBef>
                <a:spcPts val="1200"/>
              </a:spcBef>
              <a:spcAft>
                <a:spcPts val="0"/>
              </a:spcAft>
              <a:buClr>
                <a:schemeClr val="dk1"/>
              </a:buClr>
              <a:buSzPct val="100000"/>
              <a:buChar char="-"/>
            </a:pPr>
            <a:r>
              <a:rPr lang="en" sz="3063">
                <a:solidFill>
                  <a:schemeClr val="dk1"/>
                </a:solidFill>
              </a:rPr>
              <a:t>Surrey</a:t>
            </a:r>
            <a:r>
              <a:rPr lang="en" sz="3063">
                <a:solidFill>
                  <a:schemeClr val="dk1"/>
                </a:solidFill>
              </a:rPr>
              <a:t> police website </a:t>
            </a:r>
            <a:endParaRPr sz="3063">
              <a:solidFill>
                <a:schemeClr val="dk1"/>
              </a:solidFill>
            </a:endParaRPr>
          </a:p>
          <a:p>
            <a:pPr indent="-350169" lvl="0" marL="457200" rtl="0" algn="l">
              <a:spcBef>
                <a:spcPts val="0"/>
              </a:spcBef>
              <a:spcAft>
                <a:spcPts val="0"/>
              </a:spcAft>
              <a:buClr>
                <a:schemeClr val="dk1"/>
              </a:buClr>
              <a:buSzPct val="100000"/>
              <a:buChar char="-"/>
            </a:pPr>
            <a:r>
              <a:rPr lang="en" sz="3063">
                <a:solidFill>
                  <a:schemeClr val="dk1"/>
                </a:solidFill>
              </a:rPr>
              <a:t>Ofsted</a:t>
            </a:r>
            <a:r>
              <a:rPr lang="en" sz="3063">
                <a:solidFill>
                  <a:schemeClr val="dk1"/>
                </a:solidFill>
              </a:rPr>
              <a:t> schools report. </a:t>
            </a:r>
            <a:endParaRPr sz="3063">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https://www.police.uk/pu/your-area/surrey-police/englefield-green/?yourlocalpolicingteam=about-us&amp;tab=statistics</a:t>
            </a:r>
            <a:endParaRPr/>
          </a:p>
          <a:p>
            <a:pPr indent="0" lvl="0" marL="0" rtl="0" algn="l">
              <a:spcBef>
                <a:spcPts val="1200"/>
              </a:spcBef>
              <a:spcAft>
                <a:spcPts val="0"/>
              </a:spcAft>
              <a:buNone/>
            </a:pPr>
            <a:r>
              <a:rPr lang="en" u="sng">
                <a:solidFill>
                  <a:schemeClr val="hlink"/>
                </a:solidFill>
                <a:hlinkClick r:id="rId4"/>
              </a:rPr>
              <a:t>https://reports.ofsted.gov.uk/search?q=&amp;location=Egham+TW20%2C+UK&amp;lat=51.4243812&amp;lon=-0.5586007&amp;radius=3&amp;level_1_types=0</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1" name="Google Shape;71;p15"/>
          <p:cNvPicPr preferRelativeResize="0"/>
          <p:nvPr/>
        </p:nvPicPr>
        <p:blipFill>
          <a:blip r:embed="rId5">
            <a:alphaModFix/>
          </a:blip>
          <a:stretch>
            <a:fillRect/>
          </a:stretch>
        </p:blipFill>
        <p:spPr>
          <a:xfrm>
            <a:off x="5937100" y="3331400"/>
            <a:ext cx="1860163" cy="1688526"/>
          </a:xfrm>
          <a:prstGeom prst="rect">
            <a:avLst/>
          </a:prstGeom>
          <a:noFill/>
          <a:ln>
            <a:noFill/>
          </a:ln>
        </p:spPr>
      </p:pic>
      <p:pic>
        <p:nvPicPr>
          <p:cNvPr id="72" name="Google Shape;72;p15"/>
          <p:cNvPicPr preferRelativeResize="0"/>
          <p:nvPr/>
        </p:nvPicPr>
        <p:blipFill>
          <a:blip r:embed="rId6">
            <a:alphaModFix/>
          </a:blip>
          <a:stretch>
            <a:fillRect/>
          </a:stretch>
        </p:blipFill>
        <p:spPr>
          <a:xfrm>
            <a:off x="762025" y="3451450"/>
            <a:ext cx="3719602" cy="144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b="1" lang="en" sz="1720"/>
              <a:t>Critique of the dataset/project (cite/quote 1st source of relevant literature). You might discuss the limitations of the dataset.</a:t>
            </a:r>
            <a:endParaRPr b="1" sz="2620"/>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Clr>
                <a:schemeClr val="dk1"/>
              </a:buClr>
              <a:buSzPts val="2100"/>
              <a:buChar char="-"/>
            </a:pPr>
            <a:r>
              <a:rPr lang="en" sz="1400">
                <a:solidFill>
                  <a:schemeClr val="dk1"/>
                </a:solidFill>
              </a:rPr>
              <a:t> ‘What would a feminist open source investigation look like?’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“Outwardly, the language of verifcation matters greatly because of its effect on the integrity and persuasiveness of an investigation’s </a:t>
            </a:r>
            <a:r>
              <a:rPr b="1" lang="en" sz="1400">
                <a:solidFill>
                  <a:schemeClr val="dk1"/>
                </a:solidFill>
              </a:rPr>
              <a:t>findings</a:t>
            </a:r>
            <a:r>
              <a:rPr b="1" lang="en" sz="1400">
                <a:solidFill>
                  <a:schemeClr val="dk1"/>
                </a:solidFill>
              </a:rPr>
              <a:t>. As such, it should be treated with extreme care.”</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One issue that we might face is how we group schools and crime reports together with police reports and the ofsted reports might use different mapping systems and therefore making it tricky to compare an area.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This shows why it is important to use clear language when conducting our findings and making our report.</a:t>
            </a:r>
            <a:endParaRPr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9" name="Google Shape;79;p16"/>
          <p:cNvPicPr preferRelativeResize="0"/>
          <p:nvPr/>
        </p:nvPicPr>
        <p:blipFill>
          <a:blip r:embed="rId3">
            <a:alphaModFix/>
          </a:blip>
          <a:stretch>
            <a:fillRect/>
          </a:stretch>
        </p:blipFill>
        <p:spPr>
          <a:xfrm>
            <a:off x="5591750" y="3130375"/>
            <a:ext cx="2761818" cy="1844500"/>
          </a:xfrm>
          <a:prstGeom prst="rect">
            <a:avLst/>
          </a:prstGeom>
          <a:noFill/>
          <a:ln>
            <a:noFill/>
          </a:ln>
        </p:spPr>
      </p:pic>
      <p:pic>
        <p:nvPicPr>
          <p:cNvPr id="80" name="Google Shape;80;p16"/>
          <p:cNvPicPr preferRelativeResize="0"/>
          <p:nvPr/>
        </p:nvPicPr>
        <p:blipFill>
          <a:blip r:embed="rId4">
            <a:alphaModFix/>
          </a:blip>
          <a:stretch>
            <a:fillRect/>
          </a:stretch>
        </p:blipFill>
        <p:spPr>
          <a:xfrm>
            <a:off x="1748129" y="3130363"/>
            <a:ext cx="2995752" cy="184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mt="52999"/>
          </a:blip>
          <a:srcRect b="0" l="1160" r="26302" t="0"/>
          <a:stretch/>
        </p:blipFill>
        <p:spPr>
          <a:xfrm>
            <a:off x="5410450" y="1308350"/>
            <a:ext cx="3733550" cy="3835150"/>
          </a:xfrm>
          <a:prstGeom prst="rect">
            <a:avLst/>
          </a:prstGeom>
          <a:noFill/>
          <a:ln>
            <a:noFill/>
          </a:ln>
        </p:spPr>
      </p:pic>
      <p:sp>
        <p:nvSpPr>
          <p:cNvPr id="86" name="Google Shape;86;p17"/>
          <p:cNvSpPr txBox="1"/>
          <p:nvPr>
            <p:ph idx="1" type="body"/>
          </p:nvPr>
        </p:nvSpPr>
        <p:spPr>
          <a:xfrm>
            <a:off x="311700" y="303125"/>
            <a:ext cx="5523300" cy="455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chemeClr val="dk1"/>
                </a:solidFill>
              </a:rPr>
              <a:t>We are planning on creating a map of Surrey that will have </a:t>
            </a:r>
            <a:r>
              <a:rPr lang="en" sz="1600">
                <a:solidFill>
                  <a:schemeClr val="dk1"/>
                </a:solidFill>
              </a:rPr>
              <a:t>interactive areas</a:t>
            </a:r>
            <a:r>
              <a:rPr lang="en" sz="1600">
                <a:solidFill>
                  <a:schemeClr val="dk1"/>
                </a:solidFill>
              </a:rPr>
              <a:t>. These areas are:</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Guildford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Farnham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Runnymede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Staines</a:t>
            </a:r>
            <a:endParaRPr sz="1600">
              <a:solidFill>
                <a:schemeClr val="dk1"/>
              </a:solidFill>
            </a:endParaRPr>
          </a:p>
          <a:p>
            <a:pPr indent="0" lvl="0" marL="0" rtl="0" algn="l">
              <a:spcBef>
                <a:spcPts val="1200"/>
              </a:spcBef>
              <a:spcAft>
                <a:spcPts val="0"/>
              </a:spcAft>
              <a:buNone/>
            </a:pPr>
            <a:r>
              <a:rPr lang="en" sz="1600">
                <a:solidFill>
                  <a:schemeClr val="dk1"/>
                </a:solidFill>
              </a:rPr>
              <a:t>Presented through bar graphs that indicate the ofsted reporting compared to the crime rate.</a:t>
            </a:r>
            <a:endParaRPr sz="1600">
              <a:solidFill>
                <a:schemeClr val="dk1"/>
              </a:solidFill>
            </a:endParaRPr>
          </a:p>
          <a:p>
            <a:pPr indent="0" lvl="0" marL="0" rtl="0" algn="l">
              <a:spcBef>
                <a:spcPts val="1200"/>
              </a:spcBef>
              <a:spcAft>
                <a:spcPts val="0"/>
              </a:spcAft>
              <a:buNone/>
            </a:pPr>
            <a:r>
              <a:rPr lang="en" sz="1600">
                <a:solidFill>
                  <a:schemeClr val="dk1"/>
                </a:solidFill>
              </a:rPr>
              <a:t>When you click on each of the areas above, you will be shown indicative data presenting the crime rates compared to the school </a:t>
            </a:r>
            <a:r>
              <a:rPr lang="en" sz="1600">
                <a:solidFill>
                  <a:schemeClr val="dk1"/>
                </a:solidFill>
              </a:rPr>
              <a:t>Ofsted</a:t>
            </a:r>
            <a:r>
              <a:rPr lang="en" sz="1600">
                <a:solidFill>
                  <a:schemeClr val="dk1"/>
                </a:solidFill>
              </a:rPr>
              <a:t> reports. This data will be shown through bar </a:t>
            </a:r>
            <a:r>
              <a:rPr lang="en" sz="1600">
                <a:solidFill>
                  <a:schemeClr val="dk1"/>
                </a:solidFill>
              </a:rPr>
              <a:t>graphs. </a:t>
            </a:r>
            <a:endParaRPr sz="16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2769125"/>
            <a:ext cx="8520600" cy="4275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600">
                <a:solidFill>
                  <a:schemeClr val="dk1"/>
                </a:solidFill>
              </a:rPr>
              <a:t>“In some ways Isotype offered an alternative to verbal language – ‘Words divide, pictures unite’ was one of Neurath’s catchphrases.” </a:t>
            </a:r>
            <a:endParaRPr sz="1600">
              <a:solidFill>
                <a:schemeClr val="dk1"/>
              </a:solidFill>
            </a:endParaRPr>
          </a:p>
          <a:p>
            <a:pPr indent="0" lvl="0" marL="0" rtl="0" algn="l">
              <a:spcBef>
                <a:spcPts val="1200"/>
              </a:spcBef>
              <a:spcAft>
                <a:spcPts val="0"/>
              </a:spcAft>
              <a:buNone/>
            </a:pPr>
            <a:r>
              <a:rPr lang="en" sz="1600">
                <a:solidFill>
                  <a:schemeClr val="dk1"/>
                </a:solidFill>
              </a:rPr>
              <a:t>(Isotype: </a:t>
            </a:r>
            <a:r>
              <a:rPr lang="en" sz="1600">
                <a:solidFill>
                  <a:schemeClr val="dk1"/>
                </a:solidFill>
              </a:rPr>
              <a:t>Representing</a:t>
            </a:r>
            <a:r>
              <a:rPr lang="en" sz="1600">
                <a:solidFill>
                  <a:schemeClr val="dk1"/>
                </a:solidFill>
              </a:rPr>
              <a:t> Social Trends Pictorially) </a:t>
            </a:r>
            <a:endParaRPr sz="16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3610850" y="212325"/>
            <a:ext cx="1922305" cy="2464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232350" y="606650"/>
            <a:ext cx="3703200" cy="4205400"/>
          </a:xfrm>
          <a:prstGeom prst="rect">
            <a:avLst/>
          </a:prstGeom>
        </p:spPr>
        <p:txBody>
          <a:bodyPr anchorCtr="0" anchor="t" bIns="91425" lIns="91425" spcFirstLastPara="1" rIns="91425" wrap="square" tIns="91425">
            <a:normAutofit fontScale="25000" lnSpcReduction="20000"/>
          </a:bodyPr>
          <a:lstStyle/>
          <a:p>
            <a:pPr indent="0" lvl="0" marL="0" marR="0" rtl="0" algn="l">
              <a:lnSpc>
                <a:spcPct val="115000"/>
              </a:lnSpc>
              <a:spcBef>
                <a:spcPts val="0"/>
              </a:spcBef>
              <a:spcAft>
                <a:spcPts val="0"/>
              </a:spcAft>
              <a:buNone/>
            </a:pPr>
            <a:r>
              <a:rPr lang="en" sz="6400">
                <a:solidFill>
                  <a:schemeClr val="dk1"/>
                </a:solidFill>
              </a:rPr>
              <a:t>This map created at the </a:t>
            </a:r>
            <a:r>
              <a:rPr lang="en" sz="6400">
                <a:solidFill>
                  <a:schemeClr val="dk1"/>
                </a:solidFill>
              </a:rPr>
              <a:t>University</a:t>
            </a:r>
            <a:r>
              <a:rPr lang="en" sz="6400">
                <a:solidFill>
                  <a:schemeClr val="dk1"/>
                </a:solidFill>
              </a:rPr>
              <a:t> of Virginia by Julia Nguyen, Katherine Qian, Youbeen Shim and Catherine Sun, detailing crime and police stations in Baltimore.</a:t>
            </a:r>
            <a:endParaRPr sz="6400">
              <a:solidFill>
                <a:schemeClr val="dk1"/>
              </a:solidFill>
            </a:endParaRPr>
          </a:p>
          <a:p>
            <a:pPr indent="0" lvl="0" marL="0" marR="0" rtl="0" algn="l">
              <a:lnSpc>
                <a:spcPct val="115000"/>
              </a:lnSpc>
              <a:spcBef>
                <a:spcPts val="1200"/>
              </a:spcBef>
              <a:spcAft>
                <a:spcPts val="0"/>
              </a:spcAft>
              <a:buNone/>
            </a:pPr>
            <a:r>
              <a:rPr lang="en" sz="6400">
                <a:solidFill>
                  <a:schemeClr val="dk1"/>
                </a:solidFill>
              </a:rPr>
              <a:t>We like the simplicity of it, it is easy to understand where the hotspots are within the city.</a:t>
            </a:r>
            <a:endParaRPr sz="6400">
              <a:solidFill>
                <a:schemeClr val="dk1"/>
              </a:solidFill>
            </a:endParaRPr>
          </a:p>
          <a:p>
            <a:pPr indent="0" lvl="0" marL="0" marR="0" rtl="0" algn="l">
              <a:lnSpc>
                <a:spcPct val="115000"/>
              </a:lnSpc>
              <a:spcBef>
                <a:spcPts val="1200"/>
              </a:spcBef>
              <a:spcAft>
                <a:spcPts val="0"/>
              </a:spcAft>
              <a:buNone/>
            </a:pPr>
            <a:r>
              <a:t/>
            </a:r>
            <a:endParaRPr sz="6400">
              <a:solidFill>
                <a:schemeClr val="dk1"/>
              </a:solidFill>
            </a:endParaRPr>
          </a:p>
          <a:p>
            <a:pPr indent="0" lvl="0" marL="0" marR="0" rtl="0" algn="l">
              <a:lnSpc>
                <a:spcPct val="115000"/>
              </a:lnSpc>
              <a:spcBef>
                <a:spcPts val="1200"/>
              </a:spcBef>
              <a:spcAft>
                <a:spcPts val="0"/>
              </a:spcAft>
              <a:buNone/>
            </a:pPr>
            <a:r>
              <a:rPr lang="en" sz="6400">
                <a:solidFill>
                  <a:schemeClr val="dk1"/>
                </a:solidFill>
              </a:rPr>
              <a:t>‘Words Divide, Pictures Unite’. This ethos from ‘Isotype: </a:t>
            </a:r>
            <a:r>
              <a:rPr lang="en" sz="6400">
                <a:solidFill>
                  <a:schemeClr val="dk1"/>
                </a:solidFill>
              </a:rPr>
              <a:t>Representing Social Trends Pictorially’ is indicative of our goals in our project, to display our data in a way that is interesting and accessible.</a:t>
            </a:r>
            <a:endParaRPr sz="6400">
              <a:solidFill>
                <a:schemeClr val="dk1"/>
              </a:solidFill>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4064851" y="606650"/>
            <a:ext cx="5124050" cy="393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293575"/>
            <a:ext cx="8520600" cy="43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Some of the issues we may encounter in the creation process: </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The datasets are collected by county, and finding datasets of individual areas and arranging that data is difficult.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data sets are of entire counties, so finding the different data for each is very difficult.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Coding a map and maintaining a UI that is concise, intuitive and easy to use.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Maintaining an informative mindset when discussing data from serious topics such as crime rates, without having bias or having an ‘angle’. </a:t>
            </a:r>
            <a:endParaRPr sz="1600">
              <a:solidFill>
                <a:schemeClr val="dk1"/>
              </a:solidFill>
            </a:endParaRPr>
          </a:p>
          <a:p>
            <a:pPr indent="0" lvl="0" marL="0" rtl="0" algn="l">
              <a:spcBef>
                <a:spcPts val="1200"/>
              </a:spcBef>
              <a:spcAft>
                <a:spcPts val="0"/>
              </a:spcAft>
              <a:buClr>
                <a:schemeClr val="dk1"/>
              </a:buClr>
              <a:buSzPts val="1100"/>
              <a:buFont typeface="Arial"/>
              <a:buNone/>
            </a:pPr>
            <a:r>
              <a:rPr lang="en" sz="1600">
                <a:solidFill>
                  <a:schemeClr val="dk1"/>
                </a:solidFill>
              </a:rPr>
              <a:t>The datasets also include Police codes, which are illiterate and confusing to dissect. They look like this: 57ecddead152eb1278ec33c57eb3431c941f13d3095c9dab1013c648b7ea21ff</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1025238" y="152400"/>
            <a:ext cx="7093524" cy="4838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